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3" r:id="rId3"/>
    <p:sldMasterId id="2147483676" r:id="rId4"/>
    <p:sldMasterId id="2147483679" r:id="rId5"/>
    <p:sldMasterId id="2147483688" r:id="rId6"/>
    <p:sldMasterId id="2147483691" r:id="rId7"/>
    <p:sldMasterId id="2147483708" r:id="rId8"/>
    <p:sldMasterId id="2147483726" r:id="rId9"/>
  </p:sldMasterIdLst>
  <p:notesMasterIdLst>
    <p:notesMasterId r:id="rId38"/>
  </p:notesMasterIdLst>
  <p:sldIdLst>
    <p:sldId id="17148" r:id="rId10"/>
    <p:sldId id="17150" r:id="rId11"/>
    <p:sldId id="1235" r:id="rId12"/>
    <p:sldId id="1236" r:id="rId13"/>
    <p:sldId id="1237" r:id="rId14"/>
    <p:sldId id="1238" r:id="rId15"/>
    <p:sldId id="1239" r:id="rId16"/>
    <p:sldId id="1240" r:id="rId17"/>
    <p:sldId id="1241" r:id="rId18"/>
    <p:sldId id="1242" r:id="rId19"/>
    <p:sldId id="1243" r:id="rId20"/>
    <p:sldId id="1244" r:id="rId21"/>
    <p:sldId id="1245" r:id="rId22"/>
    <p:sldId id="1246" r:id="rId23"/>
    <p:sldId id="1247" r:id="rId24"/>
    <p:sldId id="1248" r:id="rId25"/>
    <p:sldId id="1249" r:id="rId26"/>
    <p:sldId id="1250" r:id="rId27"/>
    <p:sldId id="1251" r:id="rId28"/>
    <p:sldId id="1252" r:id="rId29"/>
    <p:sldId id="1253" r:id="rId30"/>
    <p:sldId id="17151" r:id="rId31"/>
    <p:sldId id="1292" r:id="rId32"/>
    <p:sldId id="17152" r:id="rId33"/>
    <p:sldId id="17153" r:id="rId34"/>
    <p:sldId id="17154" r:id="rId35"/>
    <p:sldId id="17155" r:id="rId36"/>
    <p:sldId id="1715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A34AC84-6D01-4448-A5A4-A46464A35886}">
          <p14:sldIdLst>
            <p14:sldId id="17148"/>
            <p14:sldId id="17150"/>
            <p14:sldId id="1235"/>
            <p14:sldId id="1236"/>
            <p14:sldId id="1237"/>
            <p14:sldId id="1238"/>
            <p14:sldId id="1239"/>
            <p14:sldId id="1240"/>
            <p14:sldId id="1241"/>
            <p14:sldId id="1242"/>
            <p14:sldId id="1243"/>
            <p14:sldId id="1244"/>
            <p14:sldId id="1245"/>
            <p14:sldId id="1246"/>
            <p14:sldId id="1247"/>
            <p14:sldId id="1248"/>
            <p14:sldId id="1249"/>
            <p14:sldId id="1250"/>
            <p14:sldId id="1251"/>
            <p14:sldId id="1252"/>
            <p14:sldId id="1253"/>
            <p14:sldId id="17151"/>
            <p14:sldId id="1292"/>
            <p14:sldId id="17152"/>
            <p14:sldId id="17153"/>
            <p14:sldId id="17154"/>
            <p14:sldId id="17155"/>
            <p14:sldId id="171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0" autoAdjust="0"/>
    <p:restoredTop sz="80392" autoAdjust="0"/>
  </p:normalViewPr>
  <p:slideViewPr>
    <p:cSldViewPr snapToGrid="0" snapToObjects="1">
      <p:cViewPr varScale="1">
        <p:scale>
          <a:sx n="51" d="100"/>
          <a:sy n="51" d="100"/>
        </p:scale>
        <p:origin x="12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CD50D-2A1D-2449-9DBE-D050EC7DC37C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8B280-315D-D24B-A20C-3E48796FA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Почему линейные модели не всегда подходят для реальных данных?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8B280-315D-D24B-A20C-3E48796FAB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4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FC8E83-E755-4DE7-A386-29FA47BF119E}" type="slidenum">
              <a:rPr kumimoji="0" lang="ru-RU" sz="13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l" defTabSz="685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8232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можно контролировать сложность дерева? (варианты: глубина, минимальное число наблюдений в листе, минимальное число на ветвление)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8B280-315D-D24B-A20C-3E48796FAB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48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Разбиения минимизируют </a:t>
            </a:r>
            <a:r>
              <a:rPr lang="ru-RU" i="1" dirty="0"/>
              <a:t>среднеквадратичную ошибку (MSE)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8B280-315D-D24B-A20C-3E48796FAB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4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Мы двигаемся по направлению антиградиента ошибки, отсюда и ‘градиентный’ </a:t>
            </a:r>
            <a:r>
              <a:rPr lang="ru-RU" dirty="0" err="1"/>
              <a:t>бустинг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8B280-315D-D24B-A20C-3E48796FAB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2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/>
              <a:t>чем плюсы и минусы?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8B280-315D-D24B-A20C-3E48796FAB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9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jpeg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 marL="914377" indent="-304792">
              <a:buFont typeface="Wingdings" pitchFamily="2" charset="2"/>
              <a:buChar char="§"/>
              <a:defRPr sz="3200">
                <a:solidFill>
                  <a:schemeClr val="tx1"/>
                </a:solidFill>
              </a:defRPr>
            </a:lvl2pPr>
            <a:lvl3pPr marL="1523962" indent="-304792">
              <a:buFont typeface="Courier New" panose="02070309020205020404" pitchFamily="49" charset="0"/>
              <a:buChar char="o"/>
              <a:defRPr sz="3200">
                <a:solidFill>
                  <a:schemeClr val="tx1"/>
                </a:solidFill>
              </a:defRPr>
            </a:lvl3pPr>
            <a:lvl4pPr marL="2133547" indent="-304792">
              <a:buFont typeface="Wingdings" pitchFamily="2" charset="2"/>
              <a:buChar char="q"/>
              <a:defRPr sz="3200">
                <a:solidFill>
                  <a:schemeClr val="tx1"/>
                </a:solidFill>
              </a:defRPr>
            </a:lvl4pPr>
            <a:lvl5pPr marL="2743131" indent="-304792">
              <a:buFont typeface="Wingdings" pitchFamily="2" charset="2"/>
              <a:buChar char="Ø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060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6CC8A6-66D6-8540-9404-70171C0A20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678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12FE64-B2CB-D34C-8736-FC222D130C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5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226A8B-3CB8-A74D-BF01-D309E752B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1534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6BD5D-AA5F-9445-A8E3-C776FA2140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" y="56766"/>
            <a:ext cx="2913897" cy="16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3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31ADFA-B54C-AB43-82C8-00016CA7F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154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406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D2506A-4ED4-6B4B-B0D8-880F934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2D5FD4-FBF3-AD41-8F5A-67BA3CFA7B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384" b="31255"/>
          <a:stretch/>
        </p:blipFill>
        <p:spPr>
          <a:xfrm>
            <a:off x="7841346" y="4873746"/>
            <a:ext cx="4346300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98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8" y="1643063"/>
            <a:ext cx="632702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2600" y="1860370"/>
            <a:ext cx="2882900" cy="4021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 b="0" i="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85A9E5-742C-574E-9734-C24EC86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A30490-3536-F142-80E3-5781A85DB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771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5CEAA4-819F-5B40-B969-7DE37E8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587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259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504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58" b="31255"/>
          <a:stretch/>
        </p:blipFill>
        <p:spPr>
          <a:xfrm>
            <a:off x="7736842" y="4873746"/>
            <a:ext cx="4463868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83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817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3C8DA4-66FA-0C4A-B9C4-294394D824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36AD7-1AB0-6945-AAAA-F2A9B6C3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5884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" y="0"/>
          <a:ext cx="215979" cy="161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8575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77" eaLnBrk="1" hangingPunct="1">
              <a:defRPr/>
            </a:pPr>
            <a:endParaRPr lang="ru-RU" sz="816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991293" y="5021963"/>
            <a:ext cx="7192092" cy="28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r>
              <a:rPr lang="en-US" sz="1837" dirty="0"/>
              <a:t>Click to edit Master subtitle style</a:t>
            </a:r>
          </a:p>
        </p:txBody>
      </p:sp>
      <p:pic>
        <p:nvPicPr>
          <p:cNvPr id="12" name="Picture 286" descr="cid:image003.jpg@01D1F98A.C035CF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2015" y="4684154"/>
            <a:ext cx="6453899" cy="217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7"/>
          <p:cNvSpPr/>
          <p:nvPr userDrawn="1"/>
        </p:nvSpPr>
        <p:spPr>
          <a:xfrm>
            <a:off x="6578885" y="42560"/>
            <a:ext cx="4087435" cy="15451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3268" tIns="46635" rIns="93268" bIns="4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endParaRPr lang="ru-RU" sz="1632" dirty="0" err="1">
              <a:solidFill>
                <a:prstClr val="black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083" y="305473"/>
            <a:ext cx="1015845" cy="101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9"/>
          <p:cNvCxnSpPr/>
          <p:nvPr userDrawn="1"/>
        </p:nvCxnSpPr>
        <p:spPr>
          <a:xfrm flipV="1">
            <a:off x="2030705" y="1303175"/>
            <a:ext cx="8805981" cy="20544"/>
          </a:xfrm>
          <a:prstGeom prst="line">
            <a:avLst/>
          </a:prstGeom>
          <a:noFill/>
          <a:ln w="25400" cap="flat" cmpd="sng" algn="ctr">
            <a:solidFill>
              <a:srgbClr val="C6DE27"/>
            </a:solidFill>
            <a:prstDash val="solid"/>
          </a:ln>
          <a:effectLst/>
        </p:spPr>
      </p:cxnSp>
      <p:pic>
        <p:nvPicPr>
          <p:cNvPr id="17" name="Picture 297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717" y="191092"/>
            <a:ext cx="3390308" cy="22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Изображение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5794"/>
            <a:ext cx="12192000" cy="5135180"/>
          </a:xfrm>
          <a:prstGeom prst="rect">
            <a:avLst/>
          </a:prstGeom>
        </p:spPr>
      </p:pic>
      <p:sp>
        <p:nvSpPr>
          <p:cNvPr id="13" name="Прямоугольник 5"/>
          <p:cNvSpPr/>
          <p:nvPr userDrawn="1"/>
        </p:nvSpPr>
        <p:spPr>
          <a:xfrm>
            <a:off x="0" y="3727955"/>
            <a:ext cx="12192000" cy="3140968"/>
          </a:xfrm>
          <a:prstGeom prst="rect">
            <a:avLst/>
          </a:prstGeom>
          <a:gradFill flip="none" rotWithShape="1">
            <a:gsLst>
              <a:gs pos="0">
                <a:srgbClr val="339966">
                  <a:shade val="30000"/>
                  <a:satMod val="115000"/>
                </a:srgbClr>
              </a:gs>
              <a:gs pos="50000">
                <a:srgbClr val="339966">
                  <a:shade val="67500"/>
                  <a:satMod val="115000"/>
                </a:srgbClr>
              </a:gs>
              <a:gs pos="100000">
                <a:srgbClr val="33996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ru-RU" sz="1800">
              <a:solidFill>
                <a:prstClr val="white"/>
              </a:solidFill>
            </a:endParaRPr>
          </a:p>
        </p:txBody>
      </p:sp>
      <p:pic>
        <p:nvPicPr>
          <p:cNvPr id="18" name="Изображение 9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29" y="-6067"/>
            <a:ext cx="1749616" cy="17129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9295" y="3884137"/>
            <a:ext cx="11708175" cy="279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3200">
                <a:solidFill>
                  <a:schemeClr val="bg1"/>
                </a:solidFill>
              </a:defRPr>
            </a:lvl2pPr>
            <a:lvl3pPr marL="1219170" indent="0">
              <a:buNone/>
              <a:defRPr sz="3200">
                <a:solidFill>
                  <a:schemeClr val="bg1"/>
                </a:solidFill>
              </a:defRPr>
            </a:lvl3pPr>
            <a:lvl4pPr marL="1828754" indent="0">
              <a:buNone/>
              <a:defRPr sz="3200">
                <a:solidFill>
                  <a:schemeClr val="bg1"/>
                </a:solidFill>
              </a:defRPr>
            </a:lvl4pPr>
            <a:lvl5pPr marL="2438339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736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80B0BA-E596-8540-B486-F747F0C3AA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798090-64AE-374F-A5DC-E861110F0A7E}"/>
              </a:ext>
            </a:extLst>
          </p:cNvPr>
          <p:cNvSpPr/>
          <p:nvPr userDrawn="1"/>
        </p:nvSpPr>
        <p:spPr>
          <a:xfrm rot="10800000">
            <a:off x="1862666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8D7AA-469A-F449-8BDE-ABB87DCA4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6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56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891C-D2E9-4E47-B39A-50897C511C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ED42B-06C9-E743-852A-04ED23B013C3}"/>
              </a:ext>
            </a:extLst>
          </p:cNvPr>
          <p:cNvSpPr/>
          <p:nvPr userDrawn="1"/>
        </p:nvSpPr>
        <p:spPr>
          <a:xfrm rot="10800000">
            <a:off x="6096000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B52A2-F7F1-9C4D-9A6E-2CC74FBD6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35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6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ADD8343-5F58-254F-A13A-CB138B5B3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2B80D-311F-D042-86AB-C8200D71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4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BD5DA9-EEE2-6D47-8773-9172C8781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A0610-D36C-3E44-8C1B-A5CFD0593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9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4AA5DE-80FE-C145-9573-993AA709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47B36B-61BD-0C48-A64C-7B20D2FB1A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r="873" b="3774"/>
          <a:stretch/>
        </p:blipFill>
        <p:spPr>
          <a:xfrm rot="13771779">
            <a:off x="8037527" y="-642313"/>
            <a:ext cx="5682551" cy="3456622"/>
          </a:xfrm>
          <a:custGeom>
            <a:avLst/>
            <a:gdLst>
              <a:gd name="connsiteX0" fmla="*/ 4782236 w 4782236"/>
              <a:gd name="connsiteY0" fmla="*/ 0 h 2908972"/>
              <a:gd name="connsiteX1" fmla="*/ 2300341 w 4782236"/>
              <a:gd name="connsiteY1" fmla="*/ 2908972 h 2908972"/>
              <a:gd name="connsiteX2" fmla="*/ 0 w 4782236"/>
              <a:gd name="connsiteY2" fmla="*/ 946353 h 2908972"/>
              <a:gd name="connsiteX3" fmla="*/ 807415 w 4782236"/>
              <a:gd name="connsiteY3" fmla="*/ 0 h 290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2236" h="2908972">
                <a:moveTo>
                  <a:pt x="4782236" y="0"/>
                </a:moveTo>
                <a:lnTo>
                  <a:pt x="2300341" y="2908972"/>
                </a:lnTo>
                <a:lnTo>
                  <a:pt x="0" y="946353"/>
                </a:lnTo>
                <a:lnTo>
                  <a:pt x="80741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0415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4D9-F9F8-B841-83FC-B488675F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96" y="1766758"/>
            <a:ext cx="5138555" cy="1325563"/>
          </a:xfrm>
          <a:prstGeom prst="rect">
            <a:avLst/>
          </a:prstGeo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smtClean="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rPr>
              <a:pPr/>
              <a:t>‹#›</a:t>
            </a:fld>
            <a:endParaRPr lang="ru-RU" dirty="0">
              <a:solidFill>
                <a:schemeClr val="bg1"/>
              </a:solidFill>
              <a:latin typeface="SB Serif Display" panose="02000503000000020004" pitchFamily="50" charset="-52"/>
              <a:cs typeface="SB Serif Display" panose="02000503000000020004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91B870-19B2-CE40-B8E2-DDC2129A79A3}"/>
              </a:ext>
            </a:extLst>
          </p:cNvPr>
          <p:cNvSpPr/>
          <p:nvPr userDrawn="1"/>
        </p:nvSpPr>
        <p:spPr>
          <a:xfrm>
            <a:off x="0" y="0"/>
            <a:ext cx="7409468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8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6CC8A6-66D6-8540-9404-70171C0A20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681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12FE64-B2CB-D34C-8736-FC222D130C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5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226A8B-3CB8-A74D-BF01-D309E752B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1534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6BD5D-AA5F-9445-A8E3-C776FA2140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" y="56766"/>
            <a:ext cx="2913897" cy="16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02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31ADFA-B54C-AB43-82C8-00016CA7F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154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406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D2506A-4ED4-6B4B-B0D8-880F934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2D5FD4-FBF3-AD41-8F5A-67BA3CFA7B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384" b="31255"/>
          <a:stretch/>
        </p:blipFill>
        <p:spPr>
          <a:xfrm>
            <a:off x="7841346" y="4873746"/>
            <a:ext cx="4346300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8" y="1643063"/>
            <a:ext cx="632702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2600" y="1860370"/>
            <a:ext cx="2882900" cy="4021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 b="0" i="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85A9E5-742C-574E-9734-C24EC86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A30490-3536-F142-80E3-5781A85DB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111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3C8DA4-66FA-0C4A-B9C4-294394D824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36AD7-1AB0-6945-AAAA-F2A9B6C3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485805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5CEAA4-819F-5B40-B969-7DE37E8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025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RU" smtClean="0"/>
              <a:pPr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754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332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7725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58" b="31255"/>
          <a:stretch/>
        </p:blipFill>
        <p:spPr>
          <a:xfrm>
            <a:off x="7736842" y="4873746"/>
            <a:ext cx="4463868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27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166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60575" y="0"/>
            <a:ext cx="10628376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645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9644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13670A6-12D8-E047-BDFE-50054B487820}"/>
              </a:ext>
            </a:extLst>
          </p:cNvPr>
          <p:cNvSpPr/>
          <p:nvPr userDrawn="1"/>
        </p:nvSpPr>
        <p:spPr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58" y="911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026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56AC3C8-734E-4045-B89A-44760BA4F8C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FE457F0-9EC1-B648-98E2-A72A597FE8E2}"/>
              </a:ext>
            </a:extLst>
          </p:cNvPr>
          <p:cNvSpPr/>
          <p:nvPr userDrawn="1"/>
        </p:nvSpPr>
        <p:spPr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58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1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80B0BA-E596-8540-B486-F747F0C3AA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798090-64AE-374F-A5DC-E861110F0A7E}"/>
              </a:ext>
            </a:extLst>
          </p:cNvPr>
          <p:cNvSpPr/>
          <p:nvPr userDrawn="1"/>
        </p:nvSpPr>
        <p:spPr>
          <a:xfrm rot="10800000">
            <a:off x="1862666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8D7AA-469A-F449-8BDE-ABB87DCA4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6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702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6E93F-3847-BD47-9709-0A15A1766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9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98834D-82AD-7448-B364-0B385967E1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20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1655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212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 b="-22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218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8616B5-D785-FC4C-95DF-D9C31A714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1" t="33333" r="20791" b="33333"/>
          <a:stretch/>
        </p:blipFill>
        <p:spPr>
          <a:xfrm>
            <a:off x="685800" y="685800"/>
            <a:ext cx="1676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158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22656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174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950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09F203A-D972-6A44-B462-788739BB6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C0EF28-9E55-3144-9234-57C2B61DD2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57E6F-767D-6E49-83FD-BB4CBA2E5E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81B4B-4B82-6C49-AC8F-9309986E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493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280FC4-AD29-EF48-9BC4-21105D6B25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B9857-F13C-C847-9AA5-12EF95C8C5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10/9/2025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04380-7C72-F148-9391-780956D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DED942-AC15-244D-B182-8AF2D44FB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29959" r="23998" b="14575"/>
          <a:stretch/>
        </p:blipFill>
        <p:spPr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11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74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891C-D2E9-4E47-B39A-50897C511C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ED42B-06C9-E743-852A-04ED23B013C3}"/>
              </a:ext>
            </a:extLst>
          </p:cNvPr>
          <p:cNvSpPr/>
          <p:nvPr userDrawn="1"/>
        </p:nvSpPr>
        <p:spPr>
          <a:xfrm rot="10800000">
            <a:off x="6096000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B52A2-F7F1-9C4D-9A6E-2CC74FBD6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35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b="0" i="0" smtClean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pPr/>
              <a:t>‹#›</a:t>
            </a:fld>
            <a:endParaRPr lang="ru-RU" b="0" i="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B19BE-EBCE-3D42-A5F8-C409CB4A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568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92800" y="0"/>
            <a:ext cx="6299200" cy="6858000"/>
          </a:xfrm>
          <a:prstGeom prst="rect">
            <a:avLst/>
          </a:prstGeom>
        </p:spPr>
        <p:txBody>
          <a:bodyPr vert="horz"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1156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ADD8343-5F58-254F-A13A-CB138B5B3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2B80D-311F-D042-86AB-C8200D71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6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BD5DA9-EEE2-6D47-8773-9172C8781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A0610-D36C-3E44-8C1B-A5CFD0593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1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4AA5DE-80FE-C145-9573-993AA709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47B36B-61BD-0C48-A64C-7B20D2FB1A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r="873" b="3774"/>
          <a:stretch/>
        </p:blipFill>
        <p:spPr>
          <a:xfrm rot="13771779">
            <a:off x="8037527" y="-642313"/>
            <a:ext cx="5682551" cy="3456622"/>
          </a:xfrm>
          <a:custGeom>
            <a:avLst/>
            <a:gdLst>
              <a:gd name="connsiteX0" fmla="*/ 4782236 w 4782236"/>
              <a:gd name="connsiteY0" fmla="*/ 0 h 2908972"/>
              <a:gd name="connsiteX1" fmla="*/ 2300341 w 4782236"/>
              <a:gd name="connsiteY1" fmla="*/ 2908972 h 2908972"/>
              <a:gd name="connsiteX2" fmla="*/ 0 w 4782236"/>
              <a:gd name="connsiteY2" fmla="*/ 946353 h 2908972"/>
              <a:gd name="connsiteX3" fmla="*/ 807415 w 4782236"/>
              <a:gd name="connsiteY3" fmla="*/ 0 h 290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2236" h="2908972">
                <a:moveTo>
                  <a:pt x="4782236" y="0"/>
                </a:moveTo>
                <a:lnTo>
                  <a:pt x="2300341" y="2908972"/>
                </a:lnTo>
                <a:lnTo>
                  <a:pt x="0" y="946353"/>
                </a:lnTo>
                <a:lnTo>
                  <a:pt x="80741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3488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4D9-F9F8-B841-83FC-B488675F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96" y="1766758"/>
            <a:ext cx="5138555" cy="1325563"/>
          </a:xfrm>
          <a:prstGeom prst="rect">
            <a:avLst/>
          </a:prstGeo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smtClean="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rPr>
              <a:pPr/>
              <a:t>‹#›</a:t>
            </a:fld>
            <a:endParaRPr lang="ru-RU" dirty="0">
              <a:solidFill>
                <a:schemeClr val="bg1"/>
              </a:solidFill>
              <a:latin typeface="SB Serif Display" panose="02000503000000020004" pitchFamily="50" charset="-52"/>
              <a:cs typeface="SB Serif Display" panose="02000503000000020004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91B870-19B2-CE40-B8E2-DDC2129A79A3}"/>
              </a:ext>
            </a:extLst>
          </p:cNvPr>
          <p:cNvSpPr/>
          <p:nvPr userDrawn="1"/>
        </p:nvSpPr>
        <p:spPr>
          <a:xfrm>
            <a:off x="0" y="0"/>
            <a:ext cx="7409468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6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16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153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5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41313719-8C68-A548-A392-62A6EB106E00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hangingPunct="1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55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2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B Sans Display Regular" panose="020B050304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436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2614">
          <p15:clr>
            <a:srgbClr val="F26B43"/>
          </p15:clr>
        </p15:guide>
        <p15:guide id="9" orient="horz" pos="1706">
          <p15:clr>
            <a:srgbClr val="F26B43"/>
          </p15:clr>
        </p15:guide>
        <p15:guide id="10" pos="3840">
          <p15:clr>
            <a:srgbClr val="F26B43"/>
          </p15:clr>
        </p15:guide>
        <p15:guide id="11" pos="2933">
          <p15:clr>
            <a:srgbClr val="F26B43"/>
          </p15:clr>
        </p15:guide>
        <p15:guide id="12" pos="2479">
          <p15:clr>
            <a:srgbClr val="F26B43"/>
          </p15:clr>
        </p15:guide>
        <p15:guide id="13" pos="2026">
          <p15:clr>
            <a:srgbClr val="F26B43"/>
          </p15:clr>
        </p15:guide>
        <p15:guide id="14" pos="1118">
          <p15:clr>
            <a:srgbClr val="F26B43"/>
          </p15:clr>
        </p15:guide>
        <p15:guide id="15" pos="4747">
          <p15:clr>
            <a:srgbClr val="F26B43"/>
          </p15:clr>
        </p15:guide>
        <p15:guide id="16" pos="5201">
          <p15:clr>
            <a:srgbClr val="F26B43"/>
          </p15:clr>
        </p15:guide>
        <p15:guide id="17" pos="5654">
          <p15:clr>
            <a:srgbClr val="F26B43"/>
          </p15:clr>
        </p15:guide>
        <p15:guide id="18" pos="656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5" r:id="rId13"/>
    <p:sldLayoutId id="2147483721" r:id="rId14"/>
    <p:sldLayoutId id="2147483722" r:id="rId15"/>
    <p:sldLayoutId id="2147483723" r:id="rId16"/>
    <p:sldLayoutId id="214748372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B Sans Display Regular" panose="020B050304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436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2614">
          <p15:clr>
            <a:srgbClr val="F26B43"/>
          </p15:clr>
        </p15:guide>
        <p15:guide id="9" orient="horz" pos="1706">
          <p15:clr>
            <a:srgbClr val="F26B43"/>
          </p15:clr>
        </p15:guide>
        <p15:guide id="10" pos="3840">
          <p15:clr>
            <a:srgbClr val="F26B43"/>
          </p15:clr>
        </p15:guide>
        <p15:guide id="11" pos="2933">
          <p15:clr>
            <a:srgbClr val="F26B43"/>
          </p15:clr>
        </p15:guide>
        <p15:guide id="12" pos="2479">
          <p15:clr>
            <a:srgbClr val="F26B43"/>
          </p15:clr>
        </p15:guide>
        <p15:guide id="13" pos="2026">
          <p15:clr>
            <a:srgbClr val="F26B43"/>
          </p15:clr>
        </p15:guide>
        <p15:guide id="14" pos="1118">
          <p15:clr>
            <a:srgbClr val="F26B43"/>
          </p15:clr>
        </p15:guide>
        <p15:guide id="15" pos="4747">
          <p15:clr>
            <a:srgbClr val="F26B43"/>
          </p15:clr>
        </p15:guide>
        <p15:guide id="16" pos="5201">
          <p15:clr>
            <a:srgbClr val="F26B43"/>
          </p15:clr>
        </p15:guide>
        <p15:guide id="17" pos="5654">
          <p15:clr>
            <a:srgbClr val="F26B43"/>
          </p15:clr>
        </p15:guide>
        <p15:guide id="18" pos="656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10/9/2025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87FEEEE-477F-524E-8627-A9C3E1E0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206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txStyles>
    <p:titleStyle>
      <a:lvl1pPr eaLnBrk="1" hangingPunct="1">
        <a:defRPr sz="6000" b="0" i="0">
          <a:latin typeface="SB Sans Display Light" panose="020B0303040504020204" pitchFamily="34" charset="0"/>
          <a:ea typeface="+mj-ea"/>
          <a:cs typeface="SB Sans Display Light" panose="020B0303040504020204" pitchFamily="34" charset="0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248">
          <p15:clr>
            <a:srgbClr val="F26B43"/>
          </p15:clr>
        </p15:guide>
        <p15:guide id="3" pos="432">
          <p15:clr>
            <a:srgbClr val="F26B43"/>
          </p15:clr>
        </p15:guide>
        <p15:guide id="4" pos="1104">
          <p15:clr>
            <a:srgbClr val="F26B43"/>
          </p15:clr>
        </p15:guide>
        <p15:guide id="5" pos="657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orient="horz" pos="3504">
          <p15:clr>
            <a:srgbClr val="F26B43"/>
          </p15:clr>
        </p15:guide>
        <p15:guide id="10" orient="horz" pos="816">
          <p15:clr>
            <a:srgbClr val="F26B43"/>
          </p15:clr>
        </p15:guide>
        <p15:guide id="11" orient="horz" pos="2640">
          <p15:clr>
            <a:srgbClr val="F26B43"/>
          </p15:clr>
        </p15:guide>
        <p15:guide id="12" orient="horz" pos="1680">
          <p15:clr>
            <a:srgbClr val="F26B43"/>
          </p15:clr>
        </p15:guide>
        <p15:guide id="13" pos="2928">
          <p15:clr>
            <a:srgbClr val="F26B43"/>
          </p15:clr>
        </p15:guide>
        <p15:guide id="14" pos="4752">
          <p15:clr>
            <a:srgbClr val="F26B43"/>
          </p15:clr>
        </p15:guide>
        <p15:guide id="15" pos="2496">
          <p15:clr>
            <a:srgbClr val="F26B43"/>
          </p15:clr>
        </p15:guide>
        <p15:guide id="16" pos="5184">
          <p15:clr>
            <a:srgbClr val="F26B43"/>
          </p15:clr>
        </p15:guide>
        <p15:guide id="17" pos="2016">
          <p15:clr>
            <a:srgbClr val="F26B43"/>
          </p15:clr>
        </p15:guide>
        <p15:guide id="18" pos="56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3452CA-A194-43A7-8A5B-EA397BFDAEF3}"/>
              </a:ext>
            </a:extLst>
          </p:cNvPr>
          <p:cNvSpPr txBox="1"/>
          <p:nvPr/>
        </p:nvSpPr>
        <p:spPr>
          <a:xfrm>
            <a:off x="435615" y="766657"/>
            <a:ext cx="3541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Анализ экономических данных. Классификация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3FD2E4-07BB-451F-AB81-D9D288920675}"/>
              </a:ext>
            </a:extLst>
          </p:cNvPr>
          <p:cNvSpPr txBox="1"/>
          <p:nvPr/>
        </p:nvSpPr>
        <p:spPr>
          <a:xfrm>
            <a:off x="461517" y="3886863"/>
            <a:ext cx="40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Петр Паршаков</a:t>
            </a:r>
          </a:p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к.э.н.,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PhD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0076CD-6271-437A-9A6D-7AAB143C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5" y="6114518"/>
            <a:ext cx="4163224" cy="493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39286B-44E6-D41B-8538-DF1E1ECE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631" y="0"/>
            <a:ext cx="7287904" cy="72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29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10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Жадно найдем лучшее первое ветвление</a:t>
            </a:r>
            <a:endParaRPr lang="en-US" dirty="0"/>
          </a:p>
        </p:txBody>
      </p:sp>
      <p:pic>
        <p:nvPicPr>
          <p:cNvPr id="5" name="Content Placeholder 4" descr="/Users/zian/Library/Group Containers/UBF8T346G9.Office/msoclip1/01/FF9BAD90-7A8E-6240-9C40-855FB54F971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9" y="1279320"/>
            <a:ext cx="61976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302075" y="3784733"/>
            <a:ext cx="426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23035" y="3538512"/>
            <a:ext cx="157447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3 ошибки</a:t>
            </a:r>
            <a:endParaRPr lang="en-US" sz="2667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3229" y="194832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3229" y="5355172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9390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7946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2667" kern="0" dirty="0">
                <a:solidFill>
                  <a:srgbClr val="000000"/>
                </a:solidFill>
                <a:latin typeface="Helvetica"/>
                <a:sym typeface="Calibri"/>
              </a:rPr>
              <a:t>X2 &gt; 0.5</a:t>
            </a:r>
          </a:p>
        </p:txBody>
      </p:sp>
    </p:spTree>
    <p:extLst>
      <p:ext uri="{BB962C8B-B14F-4D97-AF65-F5344CB8AC3E}">
        <p14:creationId xmlns:p14="http://schemas.microsoft.com/office/powerpoint/2010/main" val="232923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11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Нашли лучшее первое ветвление</a:t>
            </a:r>
            <a:endParaRPr lang="en-US" dirty="0"/>
          </a:p>
        </p:txBody>
      </p:sp>
      <p:pic>
        <p:nvPicPr>
          <p:cNvPr id="5" name="Content Placeholder 4" descr="/Users/zian/Library/Group Containers/UBF8T346G9.Office/msoclip1/01/FF9BAD90-7A8E-6240-9C40-855FB54F971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9" y="1279320"/>
            <a:ext cx="61976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302075" y="3784733"/>
            <a:ext cx="426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3229" y="194832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3229" y="5355172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9390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7946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2667" kern="0" dirty="0">
                <a:solidFill>
                  <a:srgbClr val="000000"/>
                </a:solidFill>
                <a:latin typeface="Helvetica"/>
                <a:sym typeface="Calibri"/>
              </a:rPr>
              <a:t>X2 &gt; 0.5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90880" y="2558071"/>
            <a:ext cx="1585088" cy="6830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739269" y="2558071"/>
            <a:ext cx="1585088" cy="68309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16" name="Straight Arrow Connector 15"/>
          <p:cNvCxnSpPr>
            <a:stCxn id="13" idx="2"/>
            <a:endCxn id="15" idx="0"/>
          </p:cNvCxnSpPr>
          <p:nvPr/>
        </p:nvCxnSpPr>
        <p:spPr>
          <a:xfrm>
            <a:off x="9563735" y="194832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99422" y="194832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74486" y="1948329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>
            <a:stCxn id="13" idx="2"/>
            <a:endCxn id="14" idx="0"/>
          </p:cNvCxnSpPr>
          <p:nvPr/>
        </p:nvCxnSpPr>
        <p:spPr>
          <a:xfrm flipH="1">
            <a:off x="8683425" y="194832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5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12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Нашли лучшее первое ветвление</a:t>
            </a:r>
            <a:endParaRPr lang="en-US" dirty="0"/>
          </a:p>
        </p:txBody>
      </p:sp>
      <p:pic>
        <p:nvPicPr>
          <p:cNvPr id="5" name="Content Placeholder 4" descr="/Users/zian/Library/Group Containers/UBF8T346G9.Office/msoclip1/01/FF9BAD90-7A8E-6240-9C40-855FB54F971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9" y="1279320"/>
            <a:ext cx="61976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302075" y="3784733"/>
            <a:ext cx="426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3229" y="194832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3229" y="5355172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9390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7946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2667" kern="0" dirty="0">
                <a:solidFill>
                  <a:srgbClr val="000000"/>
                </a:solidFill>
                <a:latin typeface="Helvetica"/>
                <a:sym typeface="Calibri"/>
              </a:rPr>
              <a:t>X2 &gt; 0.5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90880" y="2558071"/>
            <a:ext cx="1585088" cy="6830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739269" y="2558071"/>
            <a:ext cx="1585088" cy="68309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16" name="Straight Arrow Connector 15"/>
          <p:cNvCxnSpPr>
            <a:stCxn id="13" idx="2"/>
            <a:endCxn id="15" idx="0"/>
          </p:cNvCxnSpPr>
          <p:nvPr/>
        </p:nvCxnSpPr>
        <p:spPr>
          <a:xfrm>
            <a:off x="9563735" y="194832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99422" y="194832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74486" y="1948329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>
            <a:stCxn id="13" idx="2"/>
            <a:endCxn id="14" idx="0"/>
          </p:cNvCxnSpPr>
          <p:nvPr/>
        </p:nvCxnSpPr>
        <p:spPr>
          <a:xfrm flipH="1">
            <a:off x="8683425" y="194832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739270" y="3449947"/>
            <a:ext cx="1871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Продолжим эту ветку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60350" y="3784733"/>
            <a:ext cx="4408924" cy="2062880"/>
          </a:xfrm>
          <a:prstGeom prst="rect">
            <a:avLst/>
          </a:prstGeom>
          <a:solidFill>
            <a:srgbClr val="8DFF43">
              <a:alpha val="29804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793080" y="2558071"/>
            <a:ext cx="1531277" cy="683099"/>
          </a:xfrm>
          <a:prstGeom prst="rect">
            <a:avLst/>
          </a:prstGeom>
          <a:solidFill>
            <a:srgbClr val="8DFF43">
              <a:alpha val="29804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48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13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Нашли лучшее второе ветвление</a:t>
            </a:r>
            <a:endParaRPr lang="en-US" dirty="0"/>
          </a:p>
        </p:txBody>
      </p:sp>
      <p:pic>
        <p:nvPicPr>
          <p:cNvPr id="5" name="Content Placeholder 4" descr="/Users/zian/Library/Group Containers/UBF8T346G9.Office/msoclip1/01/FF9BAD90-7A8E-6240-9C40-855FB54F971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9" y="1279320"/>
            <a:ext cx="61976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302075" y="3784733"/>
            <a:ext cx="426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3229" y="194832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3229" y="5355172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9390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7946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2667" kern="0" dirty="0">
                <a:solidFill>
                  <a:srgbClr val="000000"/>
                </a:solidFill>
                <a:latin typeface="Helvetica"/>
                <a:sym typeface="Calibri"/>
              </a:rPr>
              <a:t>X2 &gt; 0.5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90880" y="2558071"/>
            <a:ext cx="1585088" cy="6830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739269" y="2558071"/>
            <a:ext cx="1585088" cy="68309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16" name="Straight Arrow Connector 15"/>
          <p:cNvCxnSpPr>
            <a:stCxn id="13" idx="2"/>
            <a:endCxn id="15" idx="0"/>
          </p:cNvCxnSpPr>
          <p:nvPr/>
        </p:nvCxnSpPr>
        <p:spPr>
          <a:xfrm>
            <a:off x="9563735" y="194832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99422" y="194832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74486" y="1948329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>
            <a:stCxn id="13" idx="2"/>
            <a:endCxn id="14" idx="0"/>
          </p:cNvCxnSpPr>
          <p:nvPr/>
        </p:nvCxnSpPr>
        <p:spPr>
          <a:xfrm flipH="1">
            <a:off x="8683425" y="194832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81857" y="3784733"/>
            <a:ext cx="2587417" cy="2062880"/>
          </a:xfrm>
          <a:prstGeom prst="rect">
            <a:avLst/>
          </a:prstGeom>
          <a:solidFill>
            <a:srgbClr val="8DFF43">
              <a:alpha val="29804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3981856" y="3800597"/>
            <a:ext cx="14995" cy="2047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743001" y="2582457"/>
            <a:ext cx="162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X1 &gt; 0.4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0531814" y="328011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267501" y="328012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342565" y="3280120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9651503" y="328011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17" name="Picture 1" descr="/Users/zian/Library/Group Containers/UBF8T346G9.Office/msoclip1/01/33D54E7F-1DC9-AA41-A9BD-77D59E586D8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72" y="3942944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 descr="/Users/zian/Library/Group Containers/UBF8T346G9.Office/msoclip1/01/FF945D0B-899E-9741-AB28-889A8B2A5A7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937" y="3955915"/>
            <a:ext cx="5080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8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14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Построили все дерево</a:t>
            </a:r>
            <a:endParaRPr lang="en-US" dirty="0"/>
          </a:p>
        </p:txBody>
      </p:sp>
      <p:pic>
        <p:nvPicPr>
          <p:cNvPr id="5" name="Content Placeholder 4" descr="/Users/zian/Library/Group Containers/UBF8T346G9.Office/msoclip1/01/FF9BAD90-7A8E-6240-9C40-855FB54F971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9" y="1279320"/>
            <a:ext cx="61976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226307" y="3784733"/>
            <a:ext cx="43429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3229" y="194832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3229" y="5355172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9390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7946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2667" kern="0" dirty="0">
                <a:solidFill>
                  <a:srgbClr val="000000"/>
                </a:solidFill>
                <a:latin typeface="Helvetica"/>
                <a:sym typeface="Calibri"/>
              </a:rPr>
              <a:t>X2 &gt; 0.5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90880" y="2558071"/>
            <a:ext cx="1585088" cy="6830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739269" y="2558071"/>
            <a:ext cx="1585088" cy="68309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16" name="Straight Arrow Connector 15"/>
          <p:cNvCxnSpPr>
            <a:stCxn id="13" idx="2"/>
            <a:endCxn id="15" idx="0"/>
          </p:cNvCxnSpPr>
          <p:nvPr/>
        </p:nvCxnSpPr>
        <p:spPr>
          <a:xfrm>
            <a:off x="9563735" y="194832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99422" y="194832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74486" y="1948329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>
            <a:stCxn id="13" idx="2"/>
            <a:endCxn id="14" idx="0"/>
          </p:cNvCxnSpPr>
          <p:nvPr/>
        </p:nvCxnSpPr>
        <p:spPr>
          <a:xfrm flipH="1">
            <a:off x="8683425" y="194832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981856" y="3800597"/>
            <a:ext cx="14995" cy="2047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783154" y="2572888"/>
            <a:ext cx="162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X1 &gt; 0.4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0531814" y="328011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267501" y="328012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342565" y="3280120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9651503" y="328011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17" name="Picture 1" descr="/Users/zian/Library/Group Containers/UBF8T346G9.Office/msoclip1/01/33D54E7F-1DC9-AA41-A9BD-77D59E586D8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72" y="3942944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 descr="/Users/zian/Library/Group Containers/UBF8T346G9.Office/msoclip1/01/FF945D0B-899E-9741-AB28-889A8B2A5A7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937" y="3955915"/>
            <a:ext cx="5080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4153398" y="1587304"/>
            <a:ext cx="19172" cy="219742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226309" y="2686019"/>
            <a:ext cx="19153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3229583" y="2686020"/>
            <a:ext cx="31792" cy="11145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933219" y="3784733"/>
            <a:ext cx="2636055" cy="2062880"/>
          </a:xfrm>
          <a:prstGeom prst="rect">
            <a:avLst/>
          </a:prstGeom>
          <a:solidFill>
            <a:srgbClr val="8DFF43">
              <a:alpha val="29804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6645" y="2701882"/>
            <a:ext cx="895041" cy="1066991"/>
          </a:xfrm>
          <a:prstGeom prst="rect">
            <a:avLst/>
          </a:prstGeom>
          <a:solidFill>
            <a:srgbClr val="8DFF43">
              <a:alpha val="29804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90881" y="2588630"/>
            <a:ext cx="162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hangingPunct="0"/>
            <a:r>
              <a:rPr lang="mr-IN" sz="3200" kern="0" dirty="0">
                <a:solidFill>
                  <a:srgbClr val="000000"/>
                </a:solidFill>
                <a:latin typeface="Calibri"/>
                <a:sym typeface="Calibri"/>
              </a:rPr>
              <a:t>…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932594" y="5778919"/>
            <a:ext cx="1757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8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 ошибок!</a:t>
            </a:r>
            <a:endParaRPr lang="en-US" sz="28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390036" y="3719087"/>
            <a:ext cx="465449" cy="34154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338800" y="3719087"/>
            <a:ext cx="501953" cy="34154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53" name="Straight Arrow Connector 52"/>
          <p:cNvCxnSpPr>
            <a:endCxn id="52" idx="0"/>
          </p:cNvCxnSpPr>
          <p:nvPr/>
        </p:nvCxnSpPr>
        <p:spPr>
          <a:xfrm flipH="1">
            <a:off x="8589777" y="3243130"/>
            <a:ext cx="7521" cy="475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1" idx="0"/>
          </p:cNvCxnSpPr>
          <p:nvPr/>
        </p:nvCxnSpPr>
        <p:spPr>
          <a:xfrm flipH="1">
            <a:off x="7622761" y="3243130"/>
            <a:ext cx="974540" cy="475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350658" y="4554338"/>
            <a:ext cx="465449" cy="34154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299422" y="4554338"/>
            <a:ext cx="501953" cy="34154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550400" y="4078380"/>
            <a:ext cx="7521" cy="475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7583383" y="4078380"/>
            <a:ext cx="974540" cy="475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352202" y="5370843"/>
            <a:ext cx="465449" cy="34154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300966" y="5370843"/>
            <a:ext cx="501953" cy="34154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8551944" y="4894886"/>
            <a:ext cx="7521" cy="475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584927" y="4894886"/>
            <a:ext cx="974540" cy="4759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5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 предыдущий раз скорее всего переобучились!</a:t>
            </a:r>
            <a:endParaRPr lang="en-US" dirty="0"/>
          </a:p>
        </p:txBody>
      </p:sp>
      <p:pic>
        <p:nvPicPr>
          <p:cNvPr id="5" name="Content Placeholder 4" descr="/Users/zian/Library/Group Containers/UBF8T346G9.Office/msoclip1/01/FF9BAD90-7A8E-6240-9C40-855FB54F971B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9" y="1279320"/>
            <a:ext cx="61976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226307" y="3784733"/>
            <a:ext cx="43429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03229" y="194832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3229" y="5355172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9390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7946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2667" kern="0" dirty="0">
                <a:solidFill>
                  <a:srgbClr val="000000"/>
                </a:solidFill>
                <a:latin typeface="Helvetica"/>
                <a:sym typeface="Calibri"/>
              </a:rPr>
              <a:t>X2 &gt; 0.5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39269" y="2558071"/>
            <a:ext cx="1585088" cy="683099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16" name="Straight Arrow Connector 15"/>
          <p:cNvCxnSpPr>
            <a:stCxn id="13" idx="2"/>
            <a:endCxn id="15" idx="0"/>
          </p:cNvCxnSpPr>
          <p:nvPr/>
        </p:nvCxnSpPr>
        <p:spPr>
          <a:xfrm>
            <a:off x="9563735" y="194832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99422" y="1948329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74486" y="1948329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>
            <a:stCxn id="13" idx="2"/>
          </p:cNvCxnSpPr>
          <p:nvPr/>
        </p:nvCxnSpPr>
        <p:spPr>
          <a:xfrm flipH="1">
            <a:off x="8683425" y="194832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981856" y="3800597"/>
            <a:ext cx="14995" cy="2047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783154" y="2572888"/>
            <a:ext cx="1628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X1 &gt; 0.4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0531814" y="328011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267501" y="3280120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342565" y="3280120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9651503" y="328011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417" name="Picture 1" descr="/Users/zian/Library/Group Containers/UBF8T346G9.Office/msoclip1/01/33D54E7F-1DC9-AA41-A9BD-77D59E586D8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672" y="3942944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 descr="/Users/zian/Library/Group Containers/UBF8T346G9.Office/msoclip1/01/FF945D0B-899E-9741-AB28-889A8B2A5A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937" y="3955915"/>
            <a:ext cx="5080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3933219" y="3784733"/>
            <a:ext cx="2636055" cy="2062880"/>
          </a:xfrm>
          <a:prstGeom prst="rect">
            <a:avLst/>
          </a:prstGeom>
          <a:solidFill>
            <a:srgbClr val="8DFF43">
              <a:alpha val="29804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09104" y="4832488"/>
            <a:ext cx="310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8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 ошибка</a:t>
            </a:r>
            <a:endParaRPr lang="en-US" sz="28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46" name="Picture 2" descr="/Users/zian/Library/Group Containers/UBF8T346G9.Office/msoclip1/01/FF945D0B-899E-9741-AB28-889A8B2A5A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63" y="2619523"/>
            <a:ext cx="5080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66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16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Решающее дерево для регрессии</a:t>
            </a:r>
            <a:endParaRPr lang="en-US" dirty="0"/>
          </a:p>
        </p:txBody>
      </p:sp>
      <p:pic>
        <p:nvPicPr>
          <p:cNvPr id="63489" name="Picture 1" descr="/Users/zian/Library/Group Containers/UBF8T346G9.Office/msoclip1/01/BDC9F2C5-C793-7E43-BAB5-ECAAE5310AE1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40" y="1332823"/>
            <a:ext cx="6117025" cy="494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39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17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Первое лучшее разбиение</a:t>
            </a:r>
            <a:endParaRPr lang="en-US" dirty="0"/>
          </a:p>
        </p:txBody>
      </p:sp>
      <p:pic>
        <p:nvPicPr>
          <p:cNvPr id="64513" name="Picture 1" descr="/Users/zian/Library/Group Containers/UBF8T346G9.Office/msoclip1/01/23EC917B-5FA5-044F-853D-4A2D1F88E8DF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33" y="1195711"/>
            <a:ext cx="6214739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3733" kern="0" dirty="0">
                <a:solidFill>
                  <a:srgbClr val="000000"/>
                </a:solidFill>
                <a:latin typeface="Helvetica"/>
                <a:sym typeface="Calibri"/>
              </a:rPr>
              <a:t>X &gt; 0.5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563735" y="194832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41528" y="1951737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8683425" y="194832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368675" y="2582095"/>
            <a:ext cx="1747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.</a:t>
            </a:r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4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83068" y="2558071"/>
            <a:ext cx="1747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.</a:t>
            </a:r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5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368675" y="1951737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39270" y="3449947"/>
            <a:ext cx="1871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Продолжим эту ветку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59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18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Второе лучшее разбиение</a:t>
            </a:r>
            <a:endParaRPr lang="en-US" dirty="0"/>
          </a:p>
        </p:txBody>
      </p:sp>
      <p:pic>
        <p:nvPicPr>
          <p:cNvPr id="6" name="Content Placeholder 5" descr="/Users/zian/Library/Group Containers/UBF8T346G9.Office/msoclip1/01/976A5AD1-B97E-9E45-A59C-59194814A376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53" y="1323986"/>
            <a:ext cx="6356368" cy="529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3733" kern="0" dirty="0">
                <a:solidFill>
                  <a:srgbClr val="000000"/>
                </a:solidFill>
                <a:latin typeface="Helvetica"/>
                <a:sym typeface="Calibri"/>
              </a:rPr>
              <a:t>X &gt; 0.5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563735" y="194832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41528" y="1951737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683425" y="194832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83068" y="2558071"/>
            <a:ext cx="1747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0.5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68675" y="1951737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651503" y="2558071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3733" kern="0" dirty="0">
                <a:solidFill>
                  <a:srgbClr val="000000"/>
                </a:solidFill>
                <a:latin typeface="Helvetica"/>
                <a:sym typeface="Calibri"/>
              </a:rPr>
              <a:t>X &gt; 0.</a:t>
            </a:r>
            <a:r>
              <a:rPr lang="ru-RU" sz="3733" kern="0" dirty="0">
                <a:solidFill>
                  <a:srgbClr val="000000"/>
                </a:solidFill>
                <a:latin typeface="Helvetica"/>
                <a:sym typeface="Calibri"/>
              </a:rPr>
              <a:t>8</a:t>
            </a:r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571087" y="3280119"/>
            <a:ext cx="968079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48880" y="3283528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690777" y="3280119"/>
            <a:ext cx="880311" cy="609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90420" y="3889862"/>
            <a:ext cx="1747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en-US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0.</a:t>
            </a:r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6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76027" y="3283528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13566" y="3913287"/>
            <a:ext cx="1747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0.3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23201" y="1522109"/>
            <a:ext cx="2812417" cy="4275576"/>
          </a:xfrm>
          <a:prstGeom prst="rect">
            <a:avLst/>
          </a:prstGeom>
          <a:solidFill>
            <a:srgbClr val="8DFF43">
              <a:alpha val="29804"/>
            </a:srgbClr>
          </a:solidFill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051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2"/>
          </p:nvPr>
        </p:nvSpPr>
        <p:spPr>
          <a:xfrm>
            <a:off x="11820978" y="648704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hangingPunct="0"/>
            <a:fld id="{86CB4B4D-7CA3-9044-876B-883B54F8677D}" type="slidenum">
              <a:rPr lang="en-RU" smtClean="0"/>
              <a:pPr defTabSz="914377" hangingPunct="0"/>
              <a:t>19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Решающие деревья: как приближают</a:t>
            </a:r>
            <a:endParaRPr lang="ru-RU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2012" y="1124745"/>
            <a:ext cx="11036008" cy="558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83567" y="2184427"/>
            <a:ext cx="282160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Дерево глубины 2</a:t>
            </a:r>
            <a:endParaRPr lang="en-US" sz="2667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803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CF75C-C92F-BC48-B91D-4F3BD05F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14080-7AFF-408C-4BAA-256F4F44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B3A57BD6-71FE-407A-A1B7-9E4112267E3D}" type="slidenum">
              <a:rPr lang="ru-RU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2</a:t>
            </a:fld>
            <a:endParaRPr lang="ru-RU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2AC23-4E4B-0EA2-B946-78E47010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30" y="2844534"/>
            <a:ext cx="10919596" cy="546229"/>
          </a:xfrm>
        </p:spPr>
        <p:txBody>
          <a:bodyPr>
            <a:normAutofit fontScale="90000"/>
          </a:bodyPr>
          <a:lstStyle/>
          <a:p>
            <a:pPr algn="ctr" defTabSz="914377" hangingPunct="0"/>
            <a:r>
              <a:rPr lang="ru-RU" sz="4000" b="1" kern="0" dirty="0">
                <a:solidFill>
                  <a:srgbClr val="000000"/>
                </a:solidFill>
                <a:latin typeface="Helvetica"/>
                <a:sym typeface="Calibri"/>
              </a:rPr>
              <a:t>Решающие деревья</a:t>
            </a:r>
          </a:p>
        </p:txBody>
      </p:sp>
    </p:spTree>
    <p:extLst>
      <p:ext uri="{BB962C8B-B14F-4D97-AF65-F5344CB8AC3E}">
        <p14:creationId xmlns:p14="http://schemas.microsoft.com/office/powerpoint/2010/main" val="2277424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2"/>
          </p:nvPr>
        </p:nvSpPr>
        <p:spPr>
          <a:xfrm>
            <a:off x="11820978" y="648704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hangingPunct="0"/>
            <a:fld id="{86CB4B4D-7CA3-9044-876B-883B54F8677D}" type="slidenum">
              <a:rPr lang="en-RU" smtClean="0"/>
              <a:pPr defTabSz="914377" hangingPunct="0"/>
              <a:t>20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Решающие деревья: как приближают</a:t>
            </a:r>
            <a:endParaRPr lang="ru-RU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23814" y="1151456"/>
            <a:ext cx="11039157" cy="570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94352" y="2232265"/>
            <a:ext cx="2558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Дерево глубины 5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4353" y="2842876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Настраивается на шумы!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841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>
          <a:xfrm>
            <a:off x="11820978" y="648704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hangingPunct="0"/>
            <a:fld id="{86CB4B4D-7CA3-9044-876B-883B54F8677D}" type="slidenum">
              <a:rPr lang="en-RU" smtClean="0"/>
              <a:pPr defTabSz="914377" hangingPunct="0"/>
              <a:t>21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Решающие деревья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4955" y="1302151"/>
            <a:ext cx="11064325" cy="5427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667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Решающее дерево </a:t>
            </a:r>
            <a:r>
              <a:rPr lang="ru-RU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— древовидная структура, в каждом узле которой находится некоторое условие, зависящее от значений признаков, а в каждом листе записан прогноз</a:t>
            </a:r>
          </a:p>
          <a:p>
            <a:pPr marL="380990" indent="-380990" defTabSz="914377" hangingPunct="0">
              <a:buFont typeface="Arial" charset="0"/>
              <a:buChar char="•"/>
            </a:pPr>
            <a:endParaRPr lang="ru-RU" sz="2667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defTabSz="914377" hangingPunct="0"/>
            <a:r>
              <a:rPr lang="ru-RU" sz="2667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Плюсы: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Могут восстанавливать сложные закономерности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Показывают высокое качество на многих задачах анализа данных</a:t>
            </a:r>
          </a:p>
          <a:p>
            <a:pPr marL="380990" indent="-380990" defTabSz="914377" hangingPunct="0">
              <a:buFont typeface="Arial" charset="0"/>
              <a:buChar char="•"/>
            </a:pPr>
            <a:endParaRPr lang="ru-RU" sz="2667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  <a:p>
            <a:pPr defTabSz="914377" hangingPunct="0"/>
            <a:r>
              <a:rPr lang="ru-RU" sz="2667" b="1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Минусы: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Сложный процесс обучения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Обучение на больших выборках может занимать много времени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Могут слишком сильно подгоняться под обучающую выборку</a:t>
            </a:r>
          </a:p>
          <a:p>
            <a:pPr marL="380990" indent="-380990" defTabSz="914377" hangingPunct="0">
              <a:buFont typeface="Arial" charset="0"/>
              <a:buChar char="•"/>
            </a:pPr>
            <a:endParaRPr lang="en-US" sz="2667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592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49488AF-2D81-7A49-886B-27048D6A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Random</a:t>
            </a:r>
            <a:r>
              <a:rPr lang="ru-RU" dirty="0"/>
              <a:t> </a:t>
            </a:r>
            <a:r>
              <a:rPr lang="ru-RU" dirty="0" err="1"/>
              <a:t>Forest</a:t>
            </a:r>
            <a:r>
              <a:rPr lang="ru-RU" dirty="0"/>
              <a:t>: строим деревья параллельно, на случайных </a:t>
            </a:r>
            <a:r>
              <a:rPr lang="ru-RU" dirty="0" err="1"/>
              <a:t>подвыборках</a:t>
            </a:r>
            <a:r>
              <a:rPr lang="ru-RU" dirty="0"/>
              <a:t>.</a:t>
            </a:r>
          </a:p>
          <a:p>
            <a:r>
              <a:rPr lang="ru-RU" dirty="0" err="1"/>
              <a:t>Gradient</a:t>
            </a:r>
            <a:r>
              <a:rPr lang="ru-RU" dirty="0"/>
              <a:t> </a:t>
            </a:r>
            <a:r>
              <a:rPr lang="ru-RU" dirty="0" err="1"/>
              <a:t>Boosting</a:t>
            </a:r>
            <a:r>
              <a:rPr lang="ru-RU" dirty="0"/>
              <a:t>: строим деревья последовательно, каждое исправляет ошибки предыдущих.</a:t>
            </a:r>
          </a:p>
          <a:p>
            <a:endParaRPr lang="ru-RU" dirty="0"/>
          </a:p>
          <a:p>
            <a:r>
              <a:rPr lang="ru-RU" dirty="0"/>
              <a:t>Алгоритм:</a:t>
            </a:r>
          </a:p>
          <a:p>
            <a:r>
              <a:rPr lang="ru-RU" dirty="0"/>
              <a:t>Строим первое дерево → получаем прогноз</a:t>
            </a:r>
          </a:p>
          <a:p>
            <a:r>
              <a:rPr lang="ru-RU" dirty="0"/>
              <a:t>Вычисляем ошибки </a:t>
            </a:r>
          </a:p>
          <a:p>
            <a:r>
              <a:rPr lang="ru-RU" dirty="0"/>
              <a:t>Обучаем второе дерево на этих остатках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2E50139-33E0-60FB-82A7-ED278D47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19" y="228334"/>
            <a:ext cx="11686307" cy="546229"/>
          </a:xfrm>
        </p:spPr>
        <p:txBody>
          <a:bodyPr>
            <a:normAutofit fontScale="90000"/>
          </a:bodyPr>
          <a:lstStyle/>
          <a:p>
            <a:r>
              <a:rPr lang="ru-RU" dirty="0"/>
              <a:t>Градиентный </a:t>
            </a:r>
            <a:r>
              <a:rPr lang="ru-RU" dirty="0" err="1"/>
              <a:t>бустинг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7492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Градиентный бустинг: строим следующее дерево на остатки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03" y="1096632"/>
            <a:ext cx="5095100" cy="2688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580" y="1166847"/>
            <a:ext cx="5184576" cy="26856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02" y="3956752"/>
            <a:ext cx="5232877" cy="256707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994548" y="1569227"/>
            <a:ext cx="864096" cy="8640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1733" kern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4950407" y="4348239"/>
            <a:ext cx="864096" cy="8640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1733" kern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675261" y="3307341"/>
            <a:ext cx="528355" cy="757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733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8422" y="3359473"/>
            <a:ext cx="3385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остаток (разность)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091" y="3976952"/>
            <a:ext cx="5355167" cy="25827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A2F1BE-F039-154F-9C1D-39FE43A07889}"/>
              </a:ext>
            </a:extLst>
          </p:cNvPr>
          <p:cNvSpPr/>
          <p:nvPr/>
        </p:nvSpPr>
        <p:spPr>
          <a:xfrm>
            <a:off x="6170581" y="1238066"/>
            <a:ext cx="5620841" cy="251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ru-RU" sz="1733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4724" y="3349234"/>
            <a:ext cx="3914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сумма двух деревьев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35453" y="6139517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32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добавляем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Down Arrow 11"/>
          <p:cNvSpPr/>
          <p:nvPr/>
        </p:nvSpPr>
        <p:spPr>
          <a:xfrm rot="16200000">
            <a:off x="6867444" y="6052470"/>
            <a:ext cx="528355" cy="7579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733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5917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BB26CC3-1219-C416-85FA-66B5ACD9E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XGBoost</a:t>
            </a:r>
            <a:r>
              <a:rPr lang="ru-RU" dirty="0"/>
              <a:t> — самый популярный (скорость и регуляризация)</a:t>
            </a:r>
          </a:p>
          <a:p>
            <a:r>
              <a:rPr lang="ru-RU" dirty="0" err="1"/>
              <a:t>LightGBM</a:t>
            </a:r>
            <a:r>
              <a:rPr lang="ru-RU" dirty="0"/>
              <a:t> — быстрая реализация от Microsoft</a:t>
            </a:r>
          </a:p>
          <a:p>
            <a:r>
              <a:rPr lang="ru-RU" dirty="0" err="1"/>
              <a:t>CatBoost</a:t>
            </a:r>
            <a:r>
              <a:rPr lang="ru-RU" dirty="0"/>
              <a:t> — оптимизирован для категориальных признаков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Почему </a:t>
            </a:r>
            <a:r>
              <a:rPr lang="ru-RU" dirty="0" err="1"/>
              <a:t>бустинг</a:t>
            </a:r>
            <a:r>
              <a:rPr lang="ru-RU" dirty="0"/>
              <a:t> до сих пор популярен, несмотря на нейросети?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D48EC3C-D0AE-BB41-12DA-AB9B3769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29" y="228334"/>
            <a:ext cx="11572097" cy="546229"/>
          </a:xfrm>
        </p:spPr>
        <p:txBody>
          <a:bodyPr/>
          <a:lstStyle/>
          <a:p>
            <a:r>
              <a:rPr lang="ru-RU" dirty="0"/>
              <a:t>Современные реализации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3274099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0382E32A-E570-36C1-018D-BB26BC879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Даже лучшая модель ошибается из-за случайностей в данных.</a:t>
            </a:r>
            <a:endParaRPr lang="en-US" dirty="0"/>
          </a:p>
          <a:p>
            <a:r>
              <a:rPr lang="ru-RU" dirty="0"/>
              <a:t>Если объединить несколько независимых моделей, ошибки усредняются.</a:t>
            </a:r>
            <a:endParaRPr lang="en-US" dirty="0"/>
          </a:p>
          <a:p>
            <a:r>
              <a:rPr lang="ru-RU" dirty="0"/>
              <a:t>Принцип "мудрости толпы": совокупное мнение часто точнее, чем отдельное.</a:t>
            </a:r>
            <a:endParaRPr lang="en-US" dirty="0"/>
          </a:p>
          <a:p>
            <a:r>
              <a:rPr lang="ru-RU" dirty="0"/>
              <a:t>В </a:t>
            </a:r>
            <a:r>
              <a:rPr lang="ru-RU" dirty="0" err="1"/>
              <a:t>бэггинге</a:t>
            </a:r>
            <a:r>
              <a:rPr lang="ru-RU" dirty="0"/>
              <a:t> модели учатся независимо и потом усредняются.</a:t>
            </a:r>
            <a:endParaRPr lang="en-US" dirty="0"/>
          </a:p>
          <a:p>
            <a:r>
              <a:rPr lang="ru-RU" dirty="0"/>
              <a:t>В </a:t>
            </a:r>
            <a:r>
              <a:rPr lang="ru-RU" dirty="0" err="1"/>
              <a:t>бустинге</a:t>
            </a:r>
            <a:r>
              <a:rPr lang="ru-RU" dirty="0"/>
              <a:t> — модели строятся одна за другой, каждая исправляет ошибки предыдущих.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77A23E0-E703-1EDB-E846-2DB56D7D0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19" y="228334"/>
            <a:ext cx="11686307" cy="546229"/>
          </a:xfrm>
        </p:spPr>
        <p:txBody>
          <a:bodyPr/>
          <a:lstStyle/>
          <a:p>
            <a:r>
              <a:rPr lang="ru-RU" dirty="0"/>
              <a:t>Ансамбли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36380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C736823-3F05-2969-933C-00B5FD4F4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Несколько раз выбираем </a:t>
            </a:r>
            <a:r>
              <a:rPr lang="ru-RU" dirty="0" err="1"/>
              <a:t>подвыборку</a:t>
            </a:r>
            <a:r>
              <a:rPr lang="ru-RU" dirty="0"/>
              <a:t> из обучающей выборки (с возвращением).</a:t>
            </a:r>
          </a:p>
          <a:p>
            <a:r>
              <a:rPr lang="ru-RU" dirty="0"/>
              <a:t>Обучаем на каждой </a:t>
            </a:r>
            <a:r>
              <a:rPr lang="ru-RU" dirty="0" err="1"/>
              <a:t>подвыборке</a:t>
            </a:r>
            <a:r>
              <a:rPr lang="ru-RU" dirty="0"/>
              <a:t> отдельное дерево.</a:t>
            </a:r>
          </a:p>
          <a:p>
            <a:r>
              <a:rPr lang="ru-RU" dirty="0"/>
              <a:t>Усредняем (для регрессии) или голосуем (для классификации).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какой метод </a:t>
            </a:r>
            <a:r>
              <a:rPr lang="ru-RU" dirty="0" err="1"/>
              <a:t>бэггинг</a:t>
            </a:r>
            <a:r>
              <a:rPr lang="ru-RU" dirty="0"/>
              <a:t> зашит по определению?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93BAFD7-B349-1432-C1EF-5B271F01C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19" y="228334"/>
            <a:ext cx="11686307" cy="546229"/>
          </a:xfrm>
        </p:spPr>
        <p:txBody>
          <a:bodyPr/>
          <a:lstStyle/>
          <a:p>
            <a:r>
              <a:rPr lang="ru-RU" dirty="0" err="1"/>
              <a:t>Бэггинг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399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58DAB521-646D-99A9-507B-B4270D29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все модели одинаковые – не будет эффекта “усреднения”.</a:t>
            </a:r>
          </a:p>
          <a:p>
            <a:r>
              <a:rPr lang="ru-RU" dirty="0"/>
              <a:t>Если данных мало – каждая модель просто копирует шум.</a:t>
            </a:r>
          </a:p>
          <a:p>
            <a:r>
              <a:rPr lang="ru-RU" dirty="0"/>
              <a:t>Если модель и так линейная и устойчивая (например, линейная регрессия), </a:t>
            </a:r>
            <a:r>
              <a:rPr lang="ru-RU" dirty="0" err="1"/>
              <a:t>бэггинг</a:t>
            </a:r>
            <a:r>
              <a:rPr lang="ru-RU" dirty="0"/>
              <a:t> не улучшает результат.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C4375B-444F-865C-5CE8-15107988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19" y="228334"/>
            <a:ext cx="11686307" cy="546229"/>
          </a:xfrm>
        </p:spPr>
        <p:txBody>
          <a:bodyPr/>
          <a:lstStyle/>
          <a:p>
            <a:r>
              <a:rPr lang="ru-RU" dirty="0"/>
              <a:t>Когда ансамбли не помогают</a:t>
            </a:r>
          </a:p>
        </p:txBody>
      </p:sp>
    </p:spTree>
    <p:extLst>
      <p:ext uri="{BB962C8B-B14F-4D97-AF65-F5344CB8AC3E}">
        <p14:creationId xmlns:p14="http://schemas.microsoft.com/office/powerpoint/2010/main" val="2804638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AF7DEBE-95EC-A816-A15A-777712775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err="1"/>
              <a:t>бэггинге</a:t>
            </a:r>
            <a:r>
              <a:rPr lang="ru-RU" dirty="0"/>
              <a:t> и </a:t>
            </a:r>
            <a:r>
              <a:rPr lang="ru-RU" dirty="0" err="1"/>
              <a:t>бустинге</a:t>
            </a:r>
            <a:r>
              <a:rPr lang="ru-RU" dirty="0"/>
              <a:t> все модели одного типа (например, деревья).</a:t>
            </a:r>
          </a:p>
          <a:p>
            <a:r>
              <a:rPr lang="ru-RU" dirty="0"/>
              <a:t>В </a:t>
            </a:r>
            <a:r>
              <a:rPr lang="ru-RU" dirty="0" err="1"/>
              <a:t>стекинге</a:t>
            </a:r>
            <a:r>
              <a:rPr lang="ru-RU" dirty="0"/>
              <a:t> — разные модели, и их прогнозы комбинируются другой моделью (“метамоделью”).</a:t>
            </a:r>
          </a:p>
          <a:p>
            <a:r>
              <a:rPr lang="ru-RU" dirty="0"/>
              <a:t>Алгоритм:</a:t>
            </a:r>
          </a:p>
          <a:p>
            <a:pPr lvl="1"/>
            <a:r>
              <a:rPr lang="ru-RU" dirty="0"/>
              <a:t>Делим данные на </a:t>
            </a:r>
            <a:r>
              <a:rPr lang="ru-RU" dirty="0" err="1"/>
              <a:t>train</a:t>
            </a:r>
            <a:r>
              <a:rPr lang="ru-RU" dirty="0"/>
              <a:t> и </a:t>
            </a:r>
            <a:r>
              <a:rPr lang="ru-RU" dirty="0" err="1"/>
              <a:t>validation</a:t>
            </a:r>
            <a:r>
              <a:rPr lang="ru-RU" dirty="0"/>
              <a:t>. </a:t>
            </a:r>
          </a:p>
          <a:p>
            <a:pPr lvl="1"/>
            <a:r>
              <a:rPr lang="ru-RU" dirty="0"/>
              <a:t>Обучаем несколько базовых моделей на </a:t>
            </a:r>
            <a:r>
              <a:rPr lang="ru-RU" dirty="0" err="1"/>
              <a:t>train</a:t>
            </a:r>
            <a:r>
              <a:rPr lang="ru-RU" dirty="0"/>
              <a:t>, получаем их прогнозы на </a:t>
            </a:r>
            <a:r>
              <a:rPr lang="ru-RU" dirty="0" err="1"/>
              <a:t>validation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Эти прогнозы становятся новыми признаками.</a:t>
            </a:r>
          </a:p>
          <a:p>
            <a:pPr lvl="1"/>
            <a:r>
              <a:rPr lang="ru-RU" dirty="0"/>
              <a:t>Обучаем метамодель на этих признаках.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6328972-9764-4865-3717-53DF7652E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19" y="228334"/>
            <a:ext cx="11686307" cy="546229"/>
          </a:xfrm>
        </p:spPr>
        <p:txBody>
          <a:bodyPr/>
          <a:lstStyle/>
          <a:p>
            <a:r>
              <a:rPr lang="ru-RU" dirty="0" err="1"/>
              <a:t>Стекинг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947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2"/>
          </p:nvPr>
        </p:nvSpPr>
        <p:spPr>
          <a:xfrm>
            <a:off x="11820978" y="648704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hangingPunct="0"/>
            <a:fld id="{86CB4B4D-7CA3-9044-876B-883B54F8677D}" type="slidenum">
              <a:rPr lang="en-RU" smtClean="0"/>
              <a:pPr defTabSz="914377" hangingPunct="0"/>
              <a:t>3</a:t>
            </a:fld>
            <a:endParaRPr lang="ru-RU" kern="0" dirty="0">
              <a:latin typeface="Calibri"/>
              <a:cs typeface="Calibri"/>
              <a:sym typeface="Calibri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Решающее дерево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90337" y="1454585"/>
            <a:ext cx="9155635" cy="4861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42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/Users/zian/Library/Group Containers/UBF8T346G9.Office/msoclip1/01/FF9BAD90-7A8E-6240-9C40-855FB54F971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1325" y="1320800"/>
            <a:ext cx="6197600" cy="51562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820978" y="648704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hangingPunct="0"/>
            <a:fld id="{86CB4B4D-7CA3-9044-876B-883B54F8677D}" type="slidenum">
              <a:rPr lang="en-RU" smtClean="0"/>
              <a:pPr defTabSz="914377" hangingPunct="0"/>
              <a:t>4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Рассмотрим задачу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74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 descr="/Users/zian/Library/Group Containers/UBF8T346G9.Office/msoclip1/01/A6855D24-4F07-964D-A663-BCD780EECAA1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1325" y="1320800"/>
            <a:ext cx="6197600" cy="51562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820978" y="648704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hangingPunct="0"/>
            <a:fld id="{86CB4B4D-7CA3-9044-876B-883B54F8677D}" type="slidenum">
              <a:rPr lang="en-RU" smtClean="0"/>
              <a:pPr defTabSz="914377" hangingPunct="0"/>
              <a:t>5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Может линейной моделью решить?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7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/Users/zian/Library/Group Containers/UBF8T346G9.Office/msoclip1/01/7671E4AC-15A3-5A4E-B1AD-A42E3EA9B90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2945" y="1187451"/>
            <a:ext cx="6154360" cy="54229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>
          <a:xfrm>
            <a:off x="11820978" y="6487043"/>
            <a:ext cx="34400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888888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hangingPunct="0"/>
            <a:fld id="{86CB4B4D-7CA3-9044-876B-883B54F8677D}" type="slidenum">
              <a:rPr lang="en-RU" smtClean="0"/>
              <a:pPr defTabSz="914377" hangingPunct="0"/>
              <a:t>6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Но ведь можно так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0728" y="2852461"/>
            <a:ext cx="26715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32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И как искать уравнение такой кривой?</a:t>
            </a:r>
            <a:endParaRPr lang="en-US" sz="32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116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Ветвление: «правда ли, что признак </a:t>
            </a:r>
            <a:r>
              <a:rPr lang="en-US" dirty="0"/>
              <a:t>&gt; </a:t>
            </a:r>
            <a:r>
              <a:rPr lang="ru-RU" dirty="0"/>
              <a:t>порога»?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7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Будем строить решающее дерево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059677" y="2272500"/>
            <a:ext cx="4020767" cy="1322961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ru-RU" sz="3200" kern="0" dirty="0">
                <a:solidFill>
                  <a:srgbClr val="000000"/>
                </a:solidFill>
                <a:latin typeface="Helvetica"/>
                <a:sym typeface="Calibri"/>
              </a:rPr>
              <a:t>признак </a:t>
            </a:r>
            <a:r>
              <a:rPr lang="en-US" sz="3200" kern="0" dirty="0">
                <a:solidFill>
                  <a:srgbClr val="000000"/>
                </a:solidFill>
                <a:latin typeface="Helvetica"/>
                <a:sym typeface="Calibri"/>
              </a:rPr>
              <a:t>&gt; </a:t>
            </a:r>
            <a:r>
              <a:rPr lang="ru-RU" sz="3200" kern="0" dirty="0">
                <a:solidFill>
                  <a:srgbClr val="000000"/>
                </a:solidFill>
                <a:latin typeface="Helvetica"/>
                <a:sym typeface="Calibri"/>
              </a:rPr>
              <a:t>порога?</a:t>
            </a:r>
            <a:endParaRPr lang="en-US" sz="3200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45687" y="5000567"/>
            <a:ext cx="1585088" cy="6830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80444" y="5000567"/>
            <a:ext cx="1585088" cy="683099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endParaRPr lang="en-US" sz="3733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flipH="1">
            <a:off x="3238231" y="3595460"/>
            <a:ext cx="2831829" cy="1405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6070060" y="3595460"/>
            <a:ext cx="2802928" cy="1405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67207" y="3816101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Да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17933" y="3820796"/>
            <a:ext cx="64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Нет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027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8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Жадно найдем лучшее первое ветвление</a:t>
            </a:r>
            <a:endParaRPr lang="en-US" dirty="0"/>
          </a:p>
        </p:txBody>
      </p:sp>
      <p:pic>
        <p:nvPicPr>
          <p:cNvPr id="5" name="Content Placeholder 4" descr="/Users/zian/Library/Group Containers/UBF8T346G9.Office/msoclip1/01/FF9BAD90-7A8E-6240-9C40-855FB54F971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9" y="1279320"/>
            <a:ext cx="61976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2316115" y="2721176"/>
            <a:ext cx="42672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66577" y="2454436"/>
            <a:ext cx="157126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en-US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5</a:t>
            </a:r>
            <a:r>
              <a:rPr lang="ru-RU" sz="2667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 ошибок</a:t>
            </a:r>
            <a:endParaRPr lang="en-US" sz="2667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3229" y="194832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3229" y="5355172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9390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7946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2667" kern="0" dirty="0">
                <a:solidFill>
                  <a:srgbClr val="000000"/>
                </a:solidFill>
                <a:latin typeface="Helvetica"/>
                <a:sym typeface="Calibri"/>
              </a:rPr>
              <a:t>X2 &gt; 0.</a:t>
            </a:r>
            <a:r>
              <a:rPr lang="ru-RU" sz="2667" kern="0" dirty="0">
                <a:solidFill>
                  <a:srgbClr val="000000"/>
                </a:solidFill>
                <a:latin typeface="Helvetica"/>
                <a:sym typeface="Calibri"/>
              </a:rPr>
              <a:t>8</a:t>
            </a:r>
            <a:endParaRPr lang="en-US" sz="2667" kern="0" dirty="0">
              <a:solidFill>
                <a:srgbClr val="000000"/>
              </a:solidFill>
              <a:latin typeface="Helvetic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21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89400" y="6449335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7DB1B327-4D8B-4363-B1F2-9ED0E4F4AAE4}" type="slidenum">
              <a:rPr lang="ru-RU" kern="0">
                <a:latin typeface="Calibri"/>
                <a:cs typeface="Calibri"/>
                <a:sym typeface="Calibri"/>
              </a:rPr>
              <a:pPr defTabSz="914377" hangingPunct="0"/>
              <a:t>9</a:t>
            </a:fld>
            <a:endParaRPr lang="ru-RU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Жадно найдем лучшее первое ветвление</a:t>
            </a:r>
            <a:endParaRPr lang="en-US" dirty="0"/>
          </a:p>
        </p:txBody>
      </p:sp>
      <p:pic>
        <p:nvPicPr>
          <p:cNvPr id="5" name="Content Placeholder 4" descr="/Users/zian/Library/Group Containers/UBF8T346G9.Office/msoclip1/01/FF9BAD90-7A8E-6240-9C40-855FB54F971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29" y="1279320"/>
            <a:ext cx="61976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102029" y="1501322"/>
            <a:ext cx="0" cy="41772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83315" y="3469871"/>
            <a:ext cx="157126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667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5 ошибок</a:t>
            </a:r>
            <a:endParaRPr lang="en-US" sz="2667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3229" y="194832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3229" y="5355172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9390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0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7946" y="6126169"/>
            <a:ext cx="74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1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95656" y="1226280"/>
            <a:ext cx="1936157" cy="722048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hangingPunct="0"/>
            <a:r>
              <a:rPr lang="en-US" sz="2667" kern="0" dirty="0">
                <a:solidFill>
                  <a:srgbClr val="000000"/>
                </a:solidFill>
                <a:latin typeface="Helvetica"/>
                <a:sym typeface="Calibri"/>
              </a:rPr>
              <a:t>X</a:t>
            </a:r>
            <a:r>
              <a:rPr lang="ru-RU" sz="2667" kern="0" dirty="0">
                <a:solidFill>
                  <a:srgbClr val="000000"/>
                </a:solidFill>
                <a:latin typeface="Helvetica"/>
                <a:sym typeface="Calibri"/>
              </a:rPr>
              <a:t>1</a:t>
            </a:r>
            <a:r>
              <a:rPr lang="en-US" sz="2667" kern="0" dirty="0">
                <a:solidFill>
                  <a:srgbClr val="000000"/>
                </a:solidFill>
                <a:latin typeface="Helvetica"/>
                <a:sym typeface="Calibri"/>
              </a:rPr>
              <a:t> &gt; 0.5</a:t>
            </a:r>
          </a:p>
        </p:txBody>
      </p:sp>
    </p:spTree>
    <p:extLst>
      <p:ext uri="{BB962C8B-B14F-4D97-AF65-F5344CB8AC3E}">
        <p14:creationId xmlns:p14="http://schemas.microsoft.com/office/powerpoint/2010/main" val="183530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Тема Offic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A70"/>
      </a:accent1>
      <a:accent2>
        <a:srgbClr val="2DC2A7"/>
      </a:accent2>
      <a:accent3>
        <a:srgbClr val="1D6964"/>
      </a:accent3>
      <a:accent4>
        <a:srgbClr val="1DA099"/>
      </a:accent4>
      <a:accent5>
        <a:srgbClr val="208468"/>
      </a:accent5>
      <a:accent6>
        <a:srgbClr val="0F7E8A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Тема Offic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A70"/>
      </a:accent1>
      <a:accent2>
        <a:srgbClr val="2DC2A7"/>
      </a:accent2>
      <a:accent3>
        <a:srgbClr val="1D6964"/>
      </a:accent3>
      <a:accent4>
        <a:srgbClr val="1DA099"/>
      </a:accent4>
      <a:accent5>
        <a:srgbClr val="208468"/>
      </a:accent5>
      <a:accent6>
        <a:srgbClr val="0F7E8A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5507</TotalTime>
  <Words>687</Words>
  <Application>Microsoft Office PowerPoint</Application>
  <PresentationFormat>Широкоэкранный</PresentationFormat>
  <Paragraphs>194</Paragraphs>
  <Slides>28</Slides>
  <Notes>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9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45" baseType="lpstr">
      <vt:lpstr>Arial</vt:lpstr>
      <vt:lpstr>Calibri</vt:lpstr>
      <vt:lpstr>Courier New</vt:lpstr>
      <vt:lpstr>Helvetica</vt:lpstr>
      <vt:lpstr>SB Sans Display Light</vt:lpstr>
      <vt:lpstr>SB Sans Display Regular</vt:lpstr>
      <vt:lpstr>Wingdings</vt:lpstr>
      <vt:lpstr>Custom Design</vt:lpstr>
      <vt:lpstr>1_Custom Design</vt:lpstr>
      <vt:lpstr>2_Custom Design</vt:lpstr>
      <vt:lpstr>3_Custom Design</vt:lpstr>
      <vt:lpstr>4_Custom Design</vt:lpstr>
      <vt:lpstr>6_Custom Design</vt:lpstr>
      <vt:lpstr>2_Тема Office</vt:lpstr>
      <vt:lpstr>3_Тема Office</vt:lpstr>
      <vt:lpstr>1_Тема Office</vt:lpstr>
      <vt:lpstr>think-cell Slide</vt:lpstr>
      <vt:lpstr>Презентация PowerPoint</vt:lpstr>
      <vt:lpstr>Решающие деревья</vt:lpstr>
      <vt:lpstr>Решающее дерево</vt:lpstr>
      <vt:lpstr>Рассмотрим задачу</vt:lpstr>
      <vt:lpstr>Может линейной моделью решить?</vt:lpstr>
      <vt:lpstr>Но ведь можно так</vt:lpstr>
      <vt:lpstr>Будем строить решающее дерево</vt:lpstr>
      <vt:lpstr>Жадно найдем лучшее первое ветвление</vt:lpstr>
      <vt:lpstr>Жадно найдем лучшее первое ветвление</vt:lpstr>
      <vt:lpstr>Жадно найдем лучшее первое ветвление</vt:lpstr>
      <vt:lpstr>Нашли лучшее первое ветвление</vt:lpstr>
      <vt:lpstr>Нашли лучшее первое ветвление</vt:lpstr>
      <vt:lpstr>Нашли лучшее второе ветвление</vt:lpstr>
      <vt:lpstr>Построили все дерево</vt:lpstr>
      <vt:lpstr>В предыдущий раз скорее всего переобучились!</vt:lpstr>
      <vt:lpstr>Решающее дерево для регрессии</vt:lpstr>
      <vt:lpstr>Первое лучшее разбиение</vt:lpstr>
      <vt:lpstr>Второе лучшее разбиение</vt:lpstr>
      <vt:lpstr>Решающие деревья: как приближают</vt:lpstr>
      <vt:lpstr>Решающие деревья: как приближают</vt:lpstr>
      <vt:lpstr>Решающие деревья</vt:lpstr>
      <vt:lpstr>Градиентный бустинг</vt:lpstr>
      <vt:lpstr>Градиентный бустинг: строим следующее дерево на остатки</vt:lpstr>
      <vt:lpstr>Современные реализации</vt:lpstr>
      <vt:lpstr>Ансамбли моделей</vt:lpstr>
      <vt:lpstr>Бэггинг</vt:lpstr>
      <vt:lpstr>Когда ансамбли не помогают</vt:lpstr>
      <vt:lpstr>Стекинг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анализ данных</dc:title>
  <dc:creator>Evgeny Sokolov</dc:creator>
  <cp:lastModifiedBy>Паршаков Петр Андреевич</cp:lastModifiedBy>
  <cp:revision>333</cp:revision>
  <cp:lastPrinted>2016-01-18T22:45:54Z</cp:lastPrinted>
  <dcterms:created xsi:type="dcterms:W3CDTF">2016-01-10T22:08:56Z</dcterms:created>
  <dcterms:modified xsi:type="dcterms:W3CDTF">2025-10-09T05:44:25Z</dcterms:modified>
</cp:coreProperties>
</file>